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656" r:id="rId3"/>
    <p:sldId id="657" r:id="rId4"/>
    <p:sldId id="658" r:id="rId6"/>
    <p:sldId id="659" r:id="rId7"/>
    <p:sldId id="665" r:id="rId8"/>
    <p:sldId id="660" r:id="rId9"/>
    <p:sldId id="664" r:id="rId10"/>
    <p:sldId id="661" r:id="rId11"/>
    <p:sldId id="6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7CB83C2-2716-4780-915E-EE4F4EAB67B6}">
          <p14:sldIdLst>
            <p14:sldId id="656"/>
            <p14:sldId id="657"/>
            <p14:sldId id="658"/>
            <p14:sldId id="659"/>
            <p14:sldId id="665"/>
            <p14:sldId id="660"/>
            <p14:sldId id="664"/>
            <p14:sldId id="661"/>
            <p14:sldId id="66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双燕" initials="双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F6E"/>
    <a:srgbClr val="AF83F6"/>
    <a:srgbClr val="5A8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555" autoAdjust="0"/>
  </p:normalViewPr>
  <p:slideViewPr>
    <p:cSldViewPr snapToGrid="0">
      <p:cViewPr varScale="1">
        <p:scale>
          <a:sx n="99" d="100"/>
          <a:sy n="99" d="100"/>
        </p:scale>
        <p:origin x="13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4479E-4491-4A7D-A75D-9CB4FE69FD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352BB-349B-483C-A39E-3F149A832F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352BB-349B-483C-A39E-3F149A832F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352BB-349B-483C-A39E-3F149A832F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-上下横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0177780" y="329882"/>
            <a:ext cx="1512003" cy="444892"/>
            <a:chOff x="9556201" y="498129"/>
            <a:chExt cx="1993881" cy="586680"/>
          </a:xfrm>
        </p:grpSpPr>
        <p:grpSp>
          <p:nvGrpSpPr>
            <p:cNvPr id="66" name="组合 65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68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9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0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2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3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7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0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2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4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85" name="组合 8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7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9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4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5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6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7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99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0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1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3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5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6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7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8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9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0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1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2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3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4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5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6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7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8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9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0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1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123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9005791" y="6394353"/>
            <a:ext cx="2743200" cy="292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 </a:t>
            </a:r>
            <a:fld id="{A548B57D-AE10-4CF7-A9DF-59FEFA91B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&gt;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1" name="直接连接符 70"/>
          <p:cNvCxnSpPr/>
          <p:nvPr userDrawn="1"/>
        </p:nvCxnSpPr>
        <p:spPr>
          <a:xfrm>
            <a:off x="745068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28710" y="867990"/>
            <a:ext cx="5897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标题 1"/>
          <p:cNvSpPr>
            <a:spLocks noGrp="1"/>
          </p:cNvSpPr>
          <p:nvPr>
            <p:ph type="title" hasCustomPrompt="1"/>
          </p:nvPr>
        </p:nvSpPr>
        <p:spPr>
          <a:xfrm>
            <a:off x="442913" y="243569"/>
            <a:ext cx="9056851" cy="61751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/>
              <a:t>X.X  </a:t>
            </a:r>
            <a:r>
              <a:rPr lang="zh-CN" altLang="en-US" dirty="0"/>
              <a:t>单击此处输入标题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3cmCx4aHsc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 </a:t>
            </a:r>
            <a:fld id="{A548B57D-AE10-4CF7-A9DF-59FEFA91B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&gt;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文献介绍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30" y="1504950"/>
            <a:ext cx="8052435" cy="34804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555" y="1463675"/>
            <a:ext cx="3371215" cy="2400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555" y="3971290"/>
            <a:ext cx="3371215" cy="18840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3230" y="567721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 b="1">
                <a:solidFill>
                  <a:srgbClr val="FF0000"/>
                </a:solidFill>
              </a:rPr>
              <a:t>视频：</a:t>
            </a:r>
            <a:r>
              <a:rPr lang="en-US" altLang="zh-CN" sz="1600">
                <a:hlinkClick r:id="rId4"/>
              </a:rPr>
              <a:t>Robotic synthesis and testing of nanocatalysts</a:t>
            </a:r>
            <a:endParaRPr lang="en-US" altLang="zh-CN" sz="1600">
              <a:hlinkClick r:id="rId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1740" y="1549400"/>
            <a:ext cx="8345170" cy="51339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概览</a:t>
            </a:r>
            <a:endParaRPr dirty="0"/>
          </a:p>
        </p:txBody>
      </p:sp>
      <p:sp>
        <p:nvSpPr>
          <p:cNvPr id="7" name="文本框 6"/>
          <p:cNvSpPr txBox="1"/>
          <p:nvPr/>
        </p:nvSpPr>
        <p:spPr>
          <a:xfrm>
            <a:off x="551815" y="912495"/>
            <a:ext cx="4646930" cy="1245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多模态机器人平台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CRESt</a:t>
            </a:r>
            <a:endParaRPr lang="en-US" b="1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融合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大模型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自动化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主动学习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的电催化剂探索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1815" y="1835785"/>
            <a:ext cx="325882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领域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：加速定制材料的发现，特别是电催化剂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效果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：用于探索电化学甲酸氧化反应的催化剂，在三个月内测试了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900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多种化学配方和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3500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次电化学测试，成本特异性能提高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9.3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倍（成本特异性能：指在考虑材料或设备的成本因素后，其性能的衡量标准）</a:t>
            </a:r>
            <a:endParaRPr lang="zh-CN" alt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" y="1094105"/>
            <a:ext cx="8407400" cy="517271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 </a:t>
            </a:r>
            <a:fld id="{A548B57D-AE10-4CF7-A9DF-59FEFA91B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&gt;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CRESt </a:t>
            </a:r>
            <a:r>
              <a:rPr>
                <a:sym typeface="+mn-ea"/>
              </a:rPr>
              <a:t>系统架构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48040" y="1614170"/>
            <a:ext cx="3743325" cy="460311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lang="zh-CN" altLang="en-US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主要解决的问题：</a:t>
            </a:r>
            <a:endParaRPr lang="zh-CN" altLang="en-US" b="1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endParaRPr lang="zh-CN" altLang="en-US" sz="1600" b="1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1.高维空间搜索难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：多元素合金（如8元合金）搜索空间巨大（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2*10^17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），传统实验大海捞针 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←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先验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降维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自动化</a:t>
            </a:r>
            <a:endParaRPr lang="zh-CN" altLang="en-US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b="1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2.传统AI的局限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：现有主动学习（AL）多为单模态，忽略了文献知识和微观图像 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←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多模态（文献知识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&amp;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显微图像）</a:t>
            </a:r>
            <a:endParaRPr lang="zh-CN" altLang="en-US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b="1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3.真实实验脆弱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无法复现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：真实实验充满干扰（机械、热、电误差），容易导致数据不可重现 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←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大模型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分析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&amp;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纠错</a:t>
            </a:r>
            <a:endParaRPr lang="zh-CN" altLang="en-US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 </a:t>
            </a:r>
            <a:fld id="{A548B57D-AE10-4CF7-A9DF-59FEFA91B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&gt;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CRESt </a:t>
            </a:r>
            <a:r>
              <a:rPr>
                <a:sym typeface="+mn-ea"/>
              </a:rPr>
              <a:t>系统架构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311" b="54810"/>
          <a:stretch>
            <a:fillRect/>
          </a:stretch>
        </p:blipFill>
        <p:spPr>
          <a:xfrm>
            <a:off x="0" y="1355725"/>
            <a:ext cx="6311900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50109"/>
          <a:stretch>
            <a:fillRect/>
          </a:stretch>
        </p:blipFill>
        <p:spPr>
          <a:xfrm>
            <a:off x="6209030" y="1285240"/>
            <a:ext cx="5942965" cy="2800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9905" y="1007110"/>
            <a:ext cx="999236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人类科学家通过自然语言指挥，AI转化指令并控制液体处理机器人、机械臂、SEM等设备 </a:t>
            </a:r>
            <a:endParaRPr lang="zh-CN" altLang="en-US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6900" y="4018280"/>
            <a:ext cx="52025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CRESt 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主实验台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68440" y="4018280"/>
            <a:ext cx="52025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自动电子扫描显微镜模块</a:t>
            </a:r>
            <a:endParaRPr lang="zh-CN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6195" y="4434205"/>
            <a:ext cx="6067425" cy="16084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70"/>
              </a:spcAft>
            </a:pPr>
            <a:r>
              <a:rPr lang="zh-CN" altLang="en-US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主要功能：</a:t>
            </a:r>
            <a:endParaRPr lang="zh-CN" altLang="en-US" b="1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本地HTTP请求</a:t>
            </a: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和公共API请求：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与外部资源或系统的连接，获取数据或执行外部任务。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本地SQL查询：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用于从本地数据库中查询数据。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本地机器学习算法：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Active Learning用于分析和优化实验过程，选择最重要的数据进行学习，提高实验效率。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6167755" y="1344295"/>
            <a:ext cx="635" cy="5477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163945" y="4434205"/>
            <a:ext cx="6067425" cy="184531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三大部分：</a:t>
            </a:r>
            <a:endParaRPr lang="zh-CN" altLang="en-US" b="1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用户界面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CRESt</a:t>
            </a: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用户通过语音与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CRESt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平台交互，发送请求并接收响应。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SEM</a:t>
            </a: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执行代理：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控制扫描电子显微镜进行操作并获取图像数据。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图像分析代理：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SEM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图像并根据结果提出行动建议，形成闭环反馈。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</a:t>
            </a:r>
            <a:r>
              <a:rPr lang="zh-CN" altLang="en-US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分析代理</a:t>
            </a:r>
            <a:r>
              <a:rPr lang="zh-CN" altLang="en-US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不断循环</a:t>
            </a:r>
            <a:r>
              <a:rPr lang="zh-CN" altLang="en-US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，直到图像达到预期，返回图像给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CRESt</a:t>
            </a:r>
            <a:endParaRPr lang="en-US" altLang="zh-CN" sz="1600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909320"/>
            <a:ext cx="4876800" cy="59232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 </a:t>
            </a:r>
            <a:fld id="{A548B57D-AE10-4CF7-A9DF-59FEFA91B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&gt;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核心技术</a:t>
            </a:r>
            <a:r>
              <a:rPr lang="en-US" altLang="zh-CN" dirty="0"/>
              <a:t> I——</a:t>
            </a:r>
            <a:r>
              <a:rPr lang="zh-CN" altLang="en-US" dirty="0"/>
              <a:t>多模态主动学习</a:t>
            </a:r>
            <a:r>
              <a:rPr lang="en-US" altLang="zh-CN" dirty="0"/>
              <a:t> (Multimodal Active Learning)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581650" y="1581150"/>
            <a:ext cx="642302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AI</a:t>
            </a:r>
            <a:r>
              <a:rPr lang="zh-CN" altLang="en-US" sz="1600"/>
              <a:t>利用“先验知识”（阅读文献）来缩小搜索范围，提高效率。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5821680" y="2032635"/>
            <a:ext cx="5927090" cy="378460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600" b="1">
                <a:solidFill>
                  <a:srgbClr val="FF0000"/>
                </a:solidFill>
              </a:rPr>
              <a:t>文本嵌入</a:t>
            </a:r>
            <a:r>
              <a:rPr lang="zh-CN" altLang="en-US" sz="1600" b="1"/>
              <a:t>——利用“先验知识”：</a:t>
            </a:r>
            <a:endParaRPr lang="zh-CN" altLang="en-US" sz="16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/>
              <a:t>AI检索大量文献，了解哪些金属元素对特定的反应有效 。</a:t>
            </a:r>
            <a:endParaRPr lang="zh-CN" altLang="en-US" sz="16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/>
              <a:t>将文字描述转化为向量，建立元素之间的化学性质关联，帮助缩小搜索空间 。</a:t>
            </a:r>
            <a:endParaRPr lang="zh-CN" altLang="en-US" sz="160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600" b="1">
                <a:solidFill>
                  <a:srgbClr val="FF0000"/>
                </a:solidFill>
              </a:rPr>
              <a:t>图像嵌入</a:t>
            </a:r>
            <a:r>
              <a:rPr lang="zh-CN" altLang="en-US" sz="1600" b="1"/>
              <a:t>——关注微观结构：</a:t>
            </a:r>
            <a:endParaRPr lang="zh-CN" altLang="en-US" sz="16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/>
              <a:t>CRESt平台利用高通量扫描电子显微镜（SEM）拍摄催化剂的微观照片 。</a:t>
            </a:r>
            <a:endParaRPr lang="zh-CN" altLang="en-US" sz="16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/>
              <a:t>AI提取图像中的形态特征（如颗粒分布函数的斜率、偏差、覆盖率等），将这些视觉信息也作为输入数据 。</a:t>
            </a:r>
            <a:endParaRPr lang="zh-CN" altLang="en-US" sz="1600"/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zh-CN" altLang="en-US" sz="1600" b="1">
                <a:solidFill>
                  <a:srgbClr val="FF0000"/>
                </a:solidFill>
              </a:rPr>
              <a:t>降维与优化</a:t>
            </a:r>
            <a:r>
              <a:rPr lang="zh-CN" altLang="en-US" sz="1600" b="1"/>
              <a:t>：</a:t>
            </a:r>
            <a:endParaRPr lang="zh-CN" altLang="en-US" sz="16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/>
              <a:t>使用主成分分析（PCA）将这些高维数据压缩到一个“潜在空间”，同时保留80%以上的信息变异度 。</a:t>
            </a:r>
            <a:endParaRPr lang="zh-CN" altLang="en-US" sz="16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/>
              <a:t>AI在这个潜在空间里运行优化算法（KABO和BOPIC），找到最优解后，再反向映射回实际的化学配比进行实验（</a:t>
            </a:r>
            <a:r>
              <a:rPr lang="en-US" altLang="zh-CN" sz="1600"/>
              <a:t>SLSQP</a:t>
            </a:r>
            <a:r>
              <a:rPr lang="zh-CN" altLang="en-US" sz="1600"/>
              <a:t>） 。</a:t>
            </a:r>
            <a:endParaRPr lang="zh-CN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825" y="3991610"/>
            <a:ext cx="10048240" cy="286639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 </a:t>
            </a:r>
            <a:fld id="{A548B57D-AE10-4CF7-A9DF-59FEFA91B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&gt;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核心技术</a:t>
            </a:r>
            <a:r>
              <a:rPr lang="en-US" altLang="zh-CN" dirty="0"/>
              <a:t> I——</a:t>
            </a:r>
            <a:r>
              <a:rPr lang="zh-CN" altLang="en-US" dirty="0"/>
              <a:t>多模态主动学习</a:t>
            </a:r>
            <a:r>
              <a:rPr lang="en-US" altLang="zh-CN" dirty="0"/>
              <a:t> (Multimodal Active Learning)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447675" y="899160"/>
            <a:ext cx="11301095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KABO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nowledge-Assisted Bayesian Optimization 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知识辅助贝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叶斯优化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LLM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（大语言模型）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从文献中提取的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先验知识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来初始化和指导搜索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BOPIC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Bayesian Optimization with Policy Improvement Constraints 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带有策略改进约束的贝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叶斯优化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引入了一个动态调节机制（拉格朗日乘数），自动平衡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探索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（去未知区域看看）和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（在已知好区域深挖）之间的关系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1315720" y="2224405"/>
          <a:ext cx="9697085" cy="165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2802255"/>
                <a:gridCol w="5557520"/>
              </a:tblGrid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算法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核心策略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效果</a:t>
                      </a:r>
                      <a:endParaRPr lang="zh-CN" altLang="en-US" sz="1600"/>
                    </a:p>
                  </a:txBody>
                  <a:tcPr/>
                </a:tc>
              </a:tr>
              <a:tr h="347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KABO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知识辅助优化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利用多模态知识，收敛最快。预测最准、</a:t>
                      </a:r>
                      <a:endParaRPr lang="zh-CN" altLang="en-US" sz="1600"/>
                    </a:p>
                  </a:txBody>
                  <a:tcPr/>
                </a:tc>
              </a:tr>
              <a:tr h="609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BOPIC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动态平衡探索与利用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高性能样本最多，侧重与高效挖掘高性能区域。在探索到高性能区域后能挖掘更多同等优秀配方。</a:t>
                      </a:r>
                      <a:endParaRPr lang="zh-CN" altLang="en-US" sz="1600"/>
                    </a:p>
                  </a:txBody>
                  <a:tcPr/>
                </a:tc>
              </a:tr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BO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600"/>
                        <a:t>标准贝叶斯优化方法</a:t>
                      </a:r>
                      <a:endParaRPr 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没有利用先验知识，收敛最慢，代价最高。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265" y="5235575"/>
            <a:ext cx="4456430" cy="14509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 </a:t>
            </a:r>
            <a:fld id="{A548B57D-AE10-4CF7-A9DF-59FEFA91B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&gt;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核心技术</a:t>
            </a:r>
            <a:r>
              <a:rPr lang="en-US" altLang="zh-CN" dirty="0"/>
              <a:t> II——</a:t>
            </a:r>
            <a:r>
              <a:rPr lang="zh-CN" altLang="en-US" dirty="0"/>
              <a:t>视觉：自动</a:t>
            </a:r>
            <a:r>
              <a:rPr lang="en-US" altLang="zh-CN" dirty="0"/>
              <a:t>SEM &amp; </a:t>
            </a:r>
            <a:r>
              <a:rPr lang="zh-CN" altLang="en-US" dirty="0"/>
              <a:t>实验错误诊断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56731"/>
          <a:stretch>
            <a:fillRect/>
          </a:stretch>
        </p:blipFill>
        <p:spPr>
          <a:xfrm>
            <a:off x="732790" y="1252855"/>
            <a:ext cx="6169025" cy="2239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44104"/>
          <a:stretch>
            <a:fillRect/>
          </a:stretch>
        </p:blipFill>
        <p:spPr>
          <a:xfrm>
            <a:off x="132715" y="3983355"/>
            <a:ext cx="5763895" cy="2702560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 flipV="1">
            <a:off x="176530" y="3587115"/>
            <a:ext cx="11884025" cy="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47675" y="899160"/>
            <a:ext cx="1652270" cy="33718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SEM</a:t>
            </a:r>
            <a:endParaRPr lang="en-US" altLang="zh-CN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230" y="3646170"/>
            <a:ext cx="1991360" cy="33718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实验错误诊断</a:t>
            </a:r>
            <a:endParaRPr lang="zh-CN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16165" y="1809115"/>
            <a:ext cx="407543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自动扫描电子显微镜控制</a:t>
            </a:r>
            <a:endParaRPr lang="zh-CN" sz="16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多尺度图像处理</a:t>
            </a:r>
            <a:endParaRPr lang="zh-CN" sz="16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前景估计</a:t>
            </a:r>
            <a:endParaRPr lang="zh-CN" sz="16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08370" y="394906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异常诊断</a:t>
            </a:r>
            <a:r>
              <a:rPr 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：利用VLM(API)监控实验视频，发现物理异常(如移液枪头碰歪样品) </a:t>
            </a:r>
            <a:endParaRPr lang="zh-CN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自我修正</a:t>
            </a:r>
            <a:r>
              <a:rPr 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：不仅发现错误，还能提出解决方案，形成闭环</a:t>
            </a:r>
            <a:endParaRPr lang="zh-CN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 </a:t>
            </a:r>
            <a:fld id="{A548B57D-AE10-4CF7-A9DF-59FEFA91B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&gt;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最终成果</a:t>
            </a:r>
            <a:r>
              <a:rPr lang="en-US" altLang="zh-CN" dirty="0"/>
              <a:t>——</a:t>
            </a:r>
            <a:r>
              <a:rPr lang="zh-CN" altLang="en-US" dirty="0"/>
              <a:t>高性能八元催化剂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1212850"/>
            <a:ext cx="6760210" cy="5404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25640" y="3057525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pPr algn="l">
              <a:buClrTx/>
              <a:buSzTx/>
              <a:buNone/>
            </a:pP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发现新材料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：确定了Pd-Pt-Cu-Au-Ir-Ce-Nb-Cr八元合金 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对比基准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：在电流响应、电压响应、功率密度方面表现更优。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3605" y="4747260"/>
            <a:ext cx="13792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电流响应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↑</a:t>
            </a:r>
            <a:endParaRPr lang="en-US" altLang="zh-CN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24505" y="4747260"/>
            <a:ext cx="13792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电压响应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↑</a:t>
            </a:r>
            <a:endParaRPr lang="en-US" altLang="zh-CN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0990" y="4747260"/>
            <a:ext cx="13792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功率密度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↑</a:t>
            </a:r>
            <a:endParaRPr lang="en-US" altLang="zh-CN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4380" y="955675"/>
            <a:ext cx="13792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SEM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图像</a:t>
            </a:r>
            <a:endParaRPr lang="zh-CN" altLang="en-US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4380" y="2851785"/>
            <a:ext cx="13792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元素分布图</a:t>
            </a:r>
            <a:endParaRPr lang="zh-CN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1093470"/>
            <a:ext cx="7458075" cy="569531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 </a:t>
            </a:r>
            <a:fld id="{A548B57D-AE10-4CF7-A9DF-59FEFA91B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&gt;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最终成果</a:t>
            </a:r>
            <a:r>
              <a:rPr lang="en-US" altLang="zh-CN">
                <a:sym typeface="+mn-ea"/>
              </a:rPr>
              <a:t>——</a:t>
            </a:r>
            <a:r>
              <a:rPr>
                <a:sym typeface="+mn-ea"/>
              </a:rPr>
              <a:t>高性能八元催化剂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84135" y="2473960"/>
            <a:ext cx="4507230" cy="230695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XRD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图谱：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晶体结构更加稳定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EXAFS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分析：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不同电位下原子结构变化较为稳定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自由能路径：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活化能较低</a:t>
            </a:r>
            <a:r>
              <a:rPr 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更容易启动反应，在催化反应中更加高效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电子结构图：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调整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带中心位置，更适合吸附反应物，增强催化活性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反应路径示意图：</a:t>
            </a:r>
            <a:r>
              <a:rPr lang="zh-CN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更好的吸附能力，有助于加速反应</a:t>
            </a:r>
            <a:endParaRPr lang="zh-CN" altLang="en-US" sz="16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345" y="1018540"/>
            <a:ext cx="2604135" cy="19450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4480" y="1018540"/>
            <a:ext cx="4787900" cy="19450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3980" y="3018155"/>
            <a:ext cx="5041900" cy="18942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191760" y="3018155"/>
            <a:ext cx="2421255" cy="37699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3980" y="4966970"/>
            <a:ext cx="5041900" cy="182181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85800" y="955675"/>
            <a:ext cx="129984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buClrTx/>
              <a:buSzTx/>
              <a:buNone/>
            </a:pP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XRD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图谱</a:t>
            </a:r>
            <a:endParaRPr lang="zh-CN" altLang="en-US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25190" y="955675"/>
            <a:ext cx="129984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buClrTx/>
              <a:buSzTx/>
              <a:buNone/>
            </a:pPr>
            <a:r>
              <a:rPr 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EXAFS</a:t>
            </a:r>
            <a:r>
              <a:rPr lang="zh-CN" altLang="en-US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</a:t>
            </a:r>
            <a:endParaRPr lang="zh-CN" altLang="en-US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5800" y="2961005"/>
            <a:ext cx="129984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buClrTx/>
              <a:buSzTx/>
              <a:buNone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自由能路径</a:t>
            </a:r>
            <a:endParaRPr lang="zh-CN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23890" y="2961005"/>
            <a:ext cx="129984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buClrTx/>
              <a:buSzTx/>
              <a:buNone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电子结构图</a:t>
            </a:r>
            <a:endParaRPr lang="zh-CN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2600" y="4966335"/>
            <a:ext cx="170624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buClrTx/>
              <a:buSzTx/>
              <a:buNone/>
            </a:pPr>
            <a:r>
              <a:rPr 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反应路径示意图</a:t>
            </a:r>
            <a:endParaRPr lang="zh-CN" sz="1600" b="1" dirty="0" err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63*130"/>
  <p:tag name="TABLE_ENDDRAG_RECT" val="100*173*763*130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9A0001"/>
      </a:accent1>
      <a:accent2>
        <a:srgbClr val="CEAB6E"/>
      </a:accent2>
      <a:accent3>
        <a:srgbClr val="063771"/>
      </a:accent3>
      <a:accent4>
        <a:srgbClr val="F3F4F8"/>
      </a:accent4>
      <a:accent5>
        <a:srgbClr val="64646C"/>
      </a:accent5>
      <a:accent6>
        <a:srgbClr val="FFFFFF"/>
      </a:accent6>
      <a:hlink>
        <a:srgbClr val="0070C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2000" dirty="0" smtClean="0">
            <a:latin typeface="Arial" panose="020B0604020202020204" pitchFamily="34" charset="0"/>
            <a:ea typeface="微软雅黑" panose="020B0503020204020204" pitchFamily="34" charset="-122"/>
            <a:cs typeface="+mn-ea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1914</Words>
  <Application>WPS 演示</Application>
  <PresentationFormat>宽屏</PresentationFormat>
  <Paragraphs>152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Arial</vt:lpstr>
      <vt:lpstr>Arial Unicode MS</vt:lpstr>
      <vt:lpstr>等线</vt:lpstr>
      <vt:lpstr>自定义设计方案</vt:lpstr>
      <vt:lpstr>文献介绍</vt:lpstr>
      <vt:lpstr>概览</vt:lpstr>
      <vt:lpstr>CRESt 系统架构</vt:lpstr>
      <vt:lpstr>CRESt 系统架构</vt:lpstr>
      <vt:lpstr>核心技术 I——多模态主动学习 (Multimodal Active Learning)</vt:lpstr>
      <vt:lpstr>核心技术 I——多模态主动学习 (Multimodal Active Learning)</vt:lpstr>
      <vt:lpstr>核心技术 II——视觉实验误差诊断（最大特色！）</vt:lpstr>
      <vt:lpstr>最终成果——高性能八元催化剂</vt:lpstr>
      <vt:lpstr>最终成果——高性能八元催化剂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田双燕</dc:creator>
  <cp:lastModifiedBy>飞檐走壁</cp:lastModifiedBy>
  <cp:revision>104</cp:revision>
  <dcterms:created xsi:type="dcterms:W3CDTF">2023-03-24T08:06:00Z</dcterms:created>
  <dcterms:modified xsi:type="dcterms:W3CDTF">2025-11-25T10:26:01Z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2CD200F260BC47C1AE0E922A18A6D525_13</vt:lpwstr>
  </property>
  <property fmtid="{D5CDD505-2E9C-101B-9397-08002B2CF9AE}" pid="3" name="KSOProductBuildVer">
    <vt:lpwstr>2052-12.1.0.23542</vt:lpwstr>
  </property>
</Properties>
</file>